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7" r:id="rId3"/>
    <p:sldId id="261" r:id="rId4"/>
    <p:sldId id="262" r:id="rId5"/>
    <p:sldId id="263" r:id="rId6"/>
    <p:sldId id="264" r:id="rId7"/>
    <p:sldId id="265" r:id="rId8"/>
    <p:sldId id="266" r:id="rId9"/>
    <p:sldId id="270" r:id="rId10"/>
    <p:sldId id="271" r:id="rId11"/>
    <p:sldId id="272" r:id="rId12"/>
    <p:sldId id="267" r:id="rId13"/>
    <p:sldId id="268" r:id="rId14"/>
    <p:sldId id="269" r:id="rId15"/>
    <p:sldId id="273" r:id="rId16"/>
    <p:sldId id="274" r:id="rId17"/>
    <p:sldId id="275" r:id="rId18"/>
    <p:sldId id="276" r:id="rId19"/>
    <p:sldId id="277" r:id="rId20"/>
    <p:sldId id="278" r:id="rId21"/>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0CF7D9D-306D-417D-80BD-2EAD97E00462}" type="datetimeFigureOut">
              <a:rPr lang="sr-Latn-CS" smtClean="0"/>
              <a:t>18.10.2018</a:t>
            </a:fld>
            <a:endParaRPr lang="sr-Latn-C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sr-Latn-C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6EB2E2B-AC21-469C-9B18-567891EB7DCD}" type="slidenum">
              <a:rPr lang="sr-Latn-CS" smtClean="0"/>
              <a:t>‹#›</a:t>
            </a:fld>
            <a:endParaRPr lang="sr-Latn-C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CF7D9D-306D-417D-80BD-2EAD97E00462}" type="datetimeFigureOut">
              <a:rPr lang="sr-Latn-CS" smtClean="0"/>
              <a:t>18.10.2018</a:t>
            </a:fld>
            <a:endParaRPr lang="sr-Latn-CS"/>
          </a:p>
        </p:txBody>
      </p:sp>
      <p:sp>
        <p:nvSpPr>
          <p:cNvPr id="5" name="Footer Placeholder 4"/>
          <p:cNvSpPr>
            <a:spLocks noGrp="1"/>
          </p:cNvSpPr>
          <p:nvPr>
            <p:ph type="ftr" sz="quarter" idx="11"/>
          </p:nvPr>
        </p:nvSpPr>
        <p:spPr/>
        <p:txBody>
          <a:bodyPr/>
          <a:lstStyle>
            <a:extLst/>
          </a:lstStyle>
          <a:p>
            <a:endParaRPr lang="sr-Latn-CS"/>
          </a:p>
        </p:txBody>
      </p:sp>
      <p:sp>
        <p:nvSpPr>
          <p:cNvPr id="6" name="Slide Number Placeholder 5"/>
          <p:cNvSpPr>
            <a:spLocks noGrp="1"/>
          </p:cNvSpPr>
          <p:nvPr>
            <p:ph type="sldNum" sz="quarter" idx="12"/>
          </p:nvPr>
        </p:nvSpPr>
        <p:spPr/>
        <p:txBody>
          <a:bodyPr/>
          <a:lstStyle>
            <a:extLst/>
          </a:lstStyle>
          <a:p>
            <a:fld id="{16EB2E2B-AC21-469C-9B18-567891EB7DCD}" type="slidenum">
              <a:rPr lang="sr-Latn-CS" smtClean="0"/>
              <a:t>‹#›</a:t>
            </a:fld>
            <a:endParaRPr lang="sr-Latn-C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CF7D9D-306D-417D-80BD-2EAD97E00462}" type="datetimeFigureOut">
              <a:rPr lang="sr-Latn-CS" smtClean="0"/>
              <a:t>18.10.2018</a:t>
            </a:fld>
            <a:endParaRPr lang="sr-Latn-CS"/>
          </a:p>
        </p:txBody>
      </p:sp>
      <p:sp>
        <p:nvSpPr>
          <p:cNvPr id="5" name="Footer Placeholder 4"/>
          <p:cNvSpPr>
            <a:spLocks noGrp="1"/>
          </p:cNvSpPr>
          <p:nvPr>
            <p:ph type="ftr" sz="quarter" idx="11"/>
          </p:nvPr>
        </p:nvSpPr>
        <p:spPr/>
        <p:txBody>
          <a:bodyPr/>
          <a:lstStyle>
            <a:extLst/>
          </a:lstStyle>
          <a:p>
            <a:endParaRPr lang="sr-Latn-CS"/>
          </a:p>
        </p:txBody>
      </p:sp>
      <p:sp>
        <p:nvSpPr>
          <p:cNvPr id="6" name="Slide Number Placeholder 5"/>
          <p:cNvSpPr>
            <a:spLocks noGrp="1"/>
          </p:cNvSpPr>
          <p:nvPr>
            <p:ph type="sldNum" sz="quarter" idx="12"/>
          </p:nvPr>
        </p:nvSpPr>
        <p:spPr/>
        <p:txBody>
          <a:bodyPr/>
          <a:lstStyle>
            <a:extLst/>
          </a:lstStyle>
          <a:p>
            <a:fld id="{16EB2E2B-AC21-469C-9B18-567891EB7DCD}" type="slidenum">
              <a:rPr lang="sr-Latn-CS" smtClean="0"/>
              <a:t>‹#›</a:t>
            </a:fld>
            <a:endParaRPr lang="sr-Latn-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CF7D9D-306D-417D-80BD-2EAD97E00462}" type="datetimeFigureOut">
              <a:rPr lang="sr-Latn-CS" smtClean="0"/>
              <a:t>18.10.2018</a:t>
            </a:fld>
            <a:endParaRPr lang="sr-Latn-CS"/>
          </a:p>
        </p:txBody>
      </p:sp>
      <p:sp>
        <p:nvSpPr>
          <p:cNvPr id="5" name="Footer Placeholder 4"/>
          <p:cNvSpPr>
            <a:spLocks noGrp="1"/>
          </p:cNvSpPr>
          <p:nvPr>
            <p:ph type="ftr" sz="quarter" idx="11"/>
          </p:nvPr>
        </p:nvSpPr>
        <p:spPr/>
        <p:txBody>
          <a:bodyPr/>
          <a:lstStyle>
            <a:extLst/>
          </a:lstStyle>
          <a:p>
            <a:endParaRPr lang="sr-Latn-CS"/>
          </a:p>
        </p:txBody>
      </p:sp>
      <p:sp>
        <p:nvSpPr>
          <p:cNvPr id="6" name="Slide Number Placeholder 5"/>
          <p:cNvSpPr>
            <a:spLocks noGrp="1"/>
          </p:cNvSpPr>
          <p:nvPr>
            <p:ph type="sldNum" sz="quarter" idx="12"/>
          </p:nvPr>
        </p:nvSpPr>
        <p:spPr/>
        <p:txBody>
          <a:bodyPr/>
          <a:lstStyle>
            <a:extLst/>
          </a:lstStyle>
          <a:p>
            <a:fld id="{16EB2E2B-AC21-469C-9B18-567891EB7DCD}" type="slidenum">
              <a:rPr lang="sr-Latn-CS" smtClean="0"/>
              <a:t>‹#›</a:t>
            </a:fld>
            <a:endParaRPr lang="sr-Latn-C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0CF7D9D-306D-417D-80BD-2EAD97E00462}" type="datetimeFigureOut">
              <a:rPr lang="sr-Latn-CS" smtClean="0"/>
              <a:t>18.10.2018</a:t>
            </a:fld>
            <a:endParaRPr lang="sr-Latn-CS"/>
          </a:p>
        </p:txBody>
      </p:sp>
      <p:sp>
        <p:nvSpPr>
          <p:cNvPr id="5" name="Footer Placeholder 4"/>
          <p:cNvSpPr>
            <a:spLocks noGrp="1"/>
          </p:cNvSpPr>
          <p:nvPr>
            <p:ph type="ftr" sz="quarter" idx="11"/>
          </p:nvPr>
        </p:nvSpPr>
        <p:spPr/>
        <p:txBody>
          <a:bodyPr/>
          <a:lstStyle>
            <a:extLst/>
          </a:lstStyle>
          <a:p>
            <a:endParaRPr lang="sr-Latn-CS"/>
          </a:p>
        </p:txBody>
      </p:sp>
      <p:sp>
        <p:nvSpPr>
          <p:cNvPr id="6" name="Slide Number Placeholder 5"/>
          <p:cNvSpPr>
            <a:spLocks noGrp="1"/>
          </p:cNvSpPr>
          <p:nvPr>
            <p:ph type="sldNum" sz="quarter" idx="12"/>
          </p:nvPr>
        </p:nvSpPr>
        <p:spPr/>
        <p:txBody>
          <a:bodyPr/>
          <a:lstStyle>
            <a:extLst/>
          </a:lstStyle>
          <a:p>
            <a:fld id="{16EB2E2B-AC21-469C-9B18-567891EB7DCD}" type="slidenum">
              <a:rPr lang="sr-Latn-CS" smtClean="0"/>
              <a:t>‹#›</a:t>
            </a:fld>
            <a:endParaRPr lang="sr-Latn-C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0CF7D9D-306D-417D-80BD-2EAD97E00462}" type="datetimeFigureOut">
              <a:rPr lang="sr-Latn-CS" smtClean="0"/>
              <a:t>18.10.2018</a:t>
            </a:fld>
            <a:endParaRPr lang="sr-Latn-CS"/>
          </a:p>
        </p:txBody>
      </p:sp>
      <p:sp>
        <p:nvSpPr>
          <p:cNvPr id="6" name="Footer Placeholder 5"/>
          <p:cNvSpPr>
            <a:spLocks noGrp="1"/>
          </p:cNvSpPr>
          <p:nvPr>
            <p:ph type="ftr" sz="quarter" idx="11"/>
          </p:nvPr>
        </p:nvSpPr>
        <p:spPr/>
        <p:txBody>
          <a:bodyPr/>
          <a:lstStyle>
            <a:extLst/>
          </a:lstStyle>
          <a:p>
            <a:endParaRPr lang="sr-Latn-CS"/>
          </a:p>
        </p:txBody>
      </p:sp>
      <p:sp>
        <p:nvSpPr>
          <p:cNvPr id="7" name="Slide Number Placeholder 6"/>
          <p:cNvSpPr>
            <a:spLocks noGrp="1"/>
          </p:cNvSpPr>
          <p:nvPr>
            <p:ph type="sldNum" sz="quarter" idx="12"/>
          </p:nvPr>
        </p:nvSpPr>
        <p:spPr/>
        <p:txBody>
          <a:bodyPr/>
          <a:lstStyle>
            <a:extLst/>
          </a:lstStyle>
          <a:p>
            <a:fld id="{16EB2E2B-AC21-469C-9B18-567891EB7DCD}" type="slidenum">
              <a:rPr lang="sr-Latn-CS" smtClean="0"/>
              <a:t>‹#›</a:t>
            </a:fld>
            <a:endParaRPr lang="sr-Latn-C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0CF7D9D-306D-417D-80BD-2EAD97E00462}" type="datetimeFigureOut">
              <a:rPr lang="sr-Latn-CS" smtClean="0"/>
              <a:t>18.10.2018</a:t>
            </a:fld>
            <a:endParaRPr lang="sr-Latn-CS"/>
          </a:p>
        </p:txBody>
      </p:sp>
      <p:sp>
        <p:nvSpPr>
          <p:cNvPr id="8" name="Footer Placeholder 7"/>
          <p:cNvSpPr>
            <a:spLocks noGrp="1"/>
          </p:cNvSpPr>
          <p:nvPr>
            <p:ph type="ftr" sz="quarter" idx="11"/>
          </p:nvPr>
        </p:nvSpPr>
        <p:spPr/>
        <p:txBody>
          <a:bodyPr/>
          <a:lstStyle>
            <a:extLst/>
          </a:lstStyle>
          <a:p>
            <a:endParaRPr lang="sr-Latn-CS"/>
          </a:p>
        </p:txBody>
      </p:sp>
      <p:sp>
        <p:nvSpPr>
          <p:cNvPr id="9" name="Slide Number Placeholder 8"/>
          <p:cNvSpPr>
            <a:spLocks noGrp="1"/>
          </p:cNvSpPr>
          <p:nvPr>
            <p:ph type="sldNum" sz="quarter" idx="12"/>
          </p:nvPr>
        </p:nvSpPr>
        <p:spPr/>
        <p:txBody>
          <a:bodyPr/>
          <a:lstStyle>
            <a:extLst/>
          </a:lstStyle>
          <a:p>
            <a:fld id="{16EB2E2B-AC21-469C-9B18-567891EB7DCD}" type="slidenum">
              <a:rPr lang="sr-Latn-CS" smtClean="0"/>
              <a:t>‹#›</a:t>
            </a:fld>
            <a:endParaRPr lang="sr-Latn-C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0CF7D9D-306D-417D-80BD-2EAD97E00462}" type="datetimeFigureOut">
              <a:rPr lang="sr-Latn-CS" smtClean="0"/>
              <a:t>18.10.2018</a:t>
            </a:fld>
            <a:endParaRPr lang="sr-Latn-CS"/>
          </a:p>
        </p:txBody>
      </p:sp>
      <p:sp>
        <p:nvSpPr>
          <p:cNvPr id="4" name="Footer Placeholder 3"/>
          <p:cNvSpPr>
            <a:spLocks noGrp="1"/>
          </p:cNvSpPr>
          <p:nvPr>
            <p:ph type="ftr" sz="quarter" idx="11"/>
          </p:nvPr>
        </p:nvSpPr>
        <p:spPr/>
        <p:txBody>
          <a:bodyPr/>
          <a:lstStyle>
            <a:extLst/>
          </a:lstStyle>
          <a:p>
            <a:endParaRPr lang="sr-Latn-CS"/>
          </a:p>
        </p:txBody>
      </p:sp>
      <p:sp>
        <p:nvSpPr>
          <p:cNvPr id="5" name="Slide Number Placeholder 4"/>
          <p:cNvSpPr>
            <a:spLocks noGrp="1"/>
          </p:cNvSpPr>
          <p:nvPr>
            <p:ph type="sldNum" sz="quarter" idx="12"/>
          </p:nvPr>
        </p:nvSpPr>
        <p:spPr/>
        <p:txBody>
          <a:bodyPr/>
          <a:lstStyle>
            <a:extLst/>
          </a:lstStyle>
          <a:p>
            <a:fld id="{16EB2E2B-AC21-469C-9B18-567891EB7DCD}" type="slidenum">
              <a:rPr lang="sr-Latn-CS" smtClean="0"/>
              <a:t>‹#›</a:t>
            </a:fld>
            <a:endParaRPr lang="sr-Latn-C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0CF7D9D-306D-417D-80BD-2EAD97E00462}" type="datetimeFigureOut">
              <a:rPr lang="sr-Latn-CS" smtClean="0"/>
              <a:t>18.10.2018</a:t>
            </a:fld>
            <a:endParaRPr lang="sr-Latn-CS"/>
          </a:p>
        </p:txBody>
      </p:sp>
      <p:sp>
        <p:nvSpPr>
          <p:cNvPr id="3" name="Footer Placeholder 2"/>
          <p:cNvSpPr>
            <a:spLocks noGrp="1"/>
          </p:cNvSpPr>
          <p:nvPr>
            <p:ph type="ftr" sz="quarter" idx="11"/>
          </p:nvPr>
        </p:nvSpPr>
        <p:spPr/>
        <p:txBody>
          <a:bodyPr/>
          <a:lstStyle>
            <a:extLst/>
          </a:lstStyle>
          <a:p>
            <a:endParaRPr lang="sr-Latn-CS"/>
          </a:p>
        </p:txBody>
      </p:sp>
      <p:sp>
        <p:nvSpPr>
          <p:cNvPr id="4" name="Slide Number Placeholder 3"/>
          <p:cNvSpPr>
            <a:spLocks noGrp="1"/>
          </p:cNvSpPr>
          <p:nvPr>
            <p:ph type="sldNum" sz="quarter" idx="12"/>
          </p:nvPr>
        </p:nvSpPr>
        <p:spPr/>
        <p:txBody>
          <a:bodyPr/>
          <a:lstStyle>
            <a:extLst/>
          </a:lstStyle>
          <a:p>
            <a:fld id="{16EB2E2B-AC21-469C-9B18-567891EB7DCD}" type="slidenum">
              <a:rPr lang="sr-Latn-CS" smtClean="0"/>
              <a:t>‹#›</a:t>
            </a:fld>
            <a:endParaRPr lang="sr-Latn-C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0CF7D9D-306D-417D-80BD-2EAD97E00462}" type="datetimeFigureOut">
              <a:rPr lang="sr-Latn-CS" smtClean="0"/>
              <a:t>18.10.2018</a:t>
            </a:fld>
            <a:endParaRPr lang="sr-Latn-CS"/>
          </a:p>
        </p:txBody>
      </p:sp>
      <p:sp>
        <p:nvSpPr>
          <p:cNvPr id="6" name="Footer Placeholder 5"/>
          <p:cNvSpPr>
            <a:spLocks noGrp="1"/>
          </p:cNvSpPr>
          <p:nvPr>
            <p:ph type="ftr" sz="quarter" idx="11"/>
          </p:nvPr>
        </p:nvSpPr>
        <p:spPr/>
        <p:txBody>
          <a:bodyPr/>
          <a:lstStyle>
            <a:extLst/>
          </a:lstStyle>
          <a:p>
            <a:endParaRPr lang="sr-Latn-CS"/>
          </a:p>
        </p:txBody>
      </p:sp>
      <p:sp>
        <p:nvSpPr>
          <p:cNvPr id="7" name="Slide Number Placeholder 6"/>
          <p:cNvSpPr>
            <a:spLocks noGrp="1"/>
          </p:cNvSpPr>
          <p:nvPr>
            <p:ph type="sldNum" sz="quarter" idx="12"/>
          </p:nvPr>
        </p:nvSpPr>
        <p:spPr/>
        <p:txBody>
          <a:bodyPr/>
          <a:lstStyle>
            <a:extLst/>
          </a:lstStyle>
          <a:p>
            <a:fld id="{16EB2E2B-AC21-469C-9B18-567891EB7DCD}" type="slidenum">
              <a:rPr lang="sr-Latn-CS" smtClean="0"/>
              <a:t>‹#›</a:t>
            </a:fld>
            <a:endParaRPr lang="sr-Latn-C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0CF7D9D-306D-417D-80BD-2EAD97E00462}" type="datetimeFigureOut">
              <a:rPr lang="sr-Latn-CS" smtClean="0"/>
              <a:t>18.10.2018</a:t>
            </a:fld>
            <a:endParaRPr lang="sr-Latn-C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sr-Latn-C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6EB2E2B-AC21-469C-9B18-567891EB7DCD}" type="slidenum">
              <a:rPr lang="sr-Latn-CS" smtClean="0"/>
              <a:t>‹#›</a:t>
            </a:fld>
            <a:endParaRPr lang="sr-Latn-C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0CF7D9D-306D-417D-80BD-2EAD97E00462}" type="datetimeFigureOut">
              <a:rPr lang="sr-Latn-CS" smtClean="0"/>
              <a:t>18.10.2018</a:t>
            </a:fld>
            <a:endParaRPr lang="sr-Latn-C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sr-Latn-C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6EB2E2B-AC21-469C-9B18-567891EB7DCD}" type="slidenum">
              <a:rPr lang="sr-Latn-CS" smtClean="0"/>
              <a:t>‹#›</a:t>
            </a:fld>
            <a:endParaRPr lang="sr-Latn-C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thebalancesmb.com/delight-donors-with-hand-written-thank-you-notes-2502622" TargetMode="External"/><Relationship Id="rId2" Type="http://schemas.openxmlformats.org/officeDocument/2006/relationships/hyperlink" Target="https://www.thebalancesmb.com/creative-ways-to-thank-volunteers-2502573"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thebalancesmb.com/ways-to-thank-donors-with-social-media-2501767"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thebalancesmb.com/corporate-volunteer-grants-what-they-are-how-they-work-2501993"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thebalancesmb.com/how-to-ask-for-referrals-and-get-more-clients-2948438" TargetMode="External"/><Relationship Id="rId2" Type="http://schemas.openxmlformats.org/officeDocument/2006/relationships/hyperlink" Target="https://www.thebalancesmb.com/make-volunteering-unforgettable-2502604"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thebalancesmb.com/making-volunteers-happy-250261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networkforgood.org/volunteer/" TargetMode="External"/><Relationship Id="rId2" Type="http://schemas.openxmlformats.org/officeDocument/2006/relationships/hyperlink" Target="http://www.idealist.org/" TargetMode="External"/><Relationship Id="rId1" Type="http://schemas.openxmlformats.org/officeDocument/2006/relationships/slideLayout" Target="../slideLayouts/slideLayout2.xml"/><Relationship Id="rId6" Type="http://schemas.openxmlformats.org/officeDocument/2006/relationships/hyperlink" Target="http://www.pointsoflight.org/" TargetMode="External"/><Relationship Id="rId5" Type="http://schemas.openxmlformats.org/officeDocument/2006/relationships/hyperlink" Target="https://www.volunteermatch.org/" TargetMode="External"/><Relationship Id="rId4" Type="http://schemas.openxmlformats.org/officeDocument/2006/relationships/hyperlink" Target="http://www.volunteersolutions.or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514600"/>
            <a:ext cx="8077200" cy="1984375"/>
          </a:xfrm>
        </p:spPr>
        <p:txBody>
          <a:bodyPr/>
          <a:lstStyle/>
          <a:p>
            <a:pPr fontAlgn="auto">
              <a:spcAft>
                <a:spcPts val="0"/>
              </a:spcAft>
              <a:defRPr/>
            </a:pPr>
            <a:r>
              <a:rPr lang="en-US" dirty="0" smtClean="0"/>
              <a:t>Techniques to recruit and motivate volunteers</a:t>
            </a:r>
            <a:endParaRPr lang="en-US" b="0" dirty="0">
              <a:latin typeface="Times New Roman" pitchFamily="18" charset="0"/>
              <a:cs typeface="Times New Roman" pitchFamily="18" charset="0"/>
            </a:endParaRPr>
          </a:p>
        </p:txBody>
      </p:sp>
      <p:sp>
        <p:nvSpPr>
          <p:cNvPr id="9219" name="Subtitle 2"/>
          <p:cNvSpPr>
            <a:spLocks noGrp="1"/>
          </p:cNvSpPr>
          <p:nvPr>
            <p:ph type="subTitle" idx="1"/>
          </p:nvPr>
        </p:nvSpPr>
        <p:spPr>
          <a:xfrm>
            <a:off x="381000" y="914400"/>
            <a:ext cx="8382000" cy="914400"/>
          </a:xfrm>
        </p:spPr>
        <p:txBody>
          <a:bodyPr/>
          <a:lstStyle/>
          <a:p>
            <a:pPr marR="0"/>
            <a:r>
              <a:rPr lang="en-US" sz="2200" b="1" dirty="0" smtClean="0">
                <a:solidFill>
                  <a:schemeClr val="tx1"/>
                </a:solidFill>
                <a:latin typeface="Times New Roman" pitchFamily="18" charset="0"/>
                <a:cs typeface="Times New Roman" pitchFamily="18" charset="0"/>
              </a:rPr>
              <a:t>Moving Ideas Forward - Guidance to successful youth </a:t>
            </a:r>
            <a:r>
              <a:rPr lang="en-US" sz="2200" b="1" dirty="0" err="1" smtClean="0">
                <a:solidFill>
                  <a:schemeClr val="tx1"/>
                </a:solidFill>
                <a:latin typeface="Times New Roman" pitchFamily="18" charset="0"/>
                <a:cs typeface="Times New Roman" pitchFamily="18" charset="0"/>
              </a:rPr>
              <a:t>organisations</a:t>
            </a:r>
            <a:r>
              <a:rPr lang="en-US" dirty="0" smtClean="0">
                <a:solidFill>
                  <a:schemeClr val="tx1"/>
                </a:solidFill>
              </a:rPr>
              <a:t> </a:t>
            </a:r>
          </a:p>
          <a:p>
            <a:pPr marR="0" algn="ctr"/>
            <a:r>
              <a:rPr lang="en-US" sz="1600" i="1" dirty="0" smtClean="0">
                <a:solidFill>
                  <a:schemeClr val="tx1"/>
                </a:solidFill>
                <a:latin typeface="Times New Roman" pitchFamily="18" charset="0"/>
                <a:cs typeface="Times New Roman" pitchFamily="18" charset="0"/>
              </a:rPr>
              <a:t>Youth exchange in </a:t>
            </a:r>
            <a:r>
              <a:rPr lang="en-US" sz="1600" i="1" dirty="0" err="1" smtClean="0">
                <a:solidFill>
                  <a:schemeClr val="tx1"/>
                </a:solidFill>
                <a:latin typeface="Times New Roman" pitchFamily="18" charset="0"/>
                <a:cs typeface="Times New Roman" pitchFamily="18" charset="0"/>
              </a:rPr>
              <a:t>Sutomore</a:t>
            </a:r>
            <a:r>
              <a:rPr lang="en-US" sz="1600" i="1" dirty="0" smtClean="0">
                <a:solidFill>
                  <a:schemeClr val="tx1"/>
                </a:solidFill>
                <a:latin typeface="Times New Roman" pitchFamily="18" charset="0"/>
                <a:cs typeface="Times New Roman" pitchFamily="18" charset="0"/>
              </a:rPr>
              <a:t>, Montenegro on 14 – 21 October 2018</a:t>
            </a:r>
            <a:endParaRPr lang="en-US" sz="1600" dirty="0" smtClean="0">
              <a:solidFill>
                <a:schemeClr val="tx1"/>
              </a:solidFill>
              <a:latin typeface="Times New Roman" pitchFamily="18" charset="0"/>
              <a:cs typeface="Times New Roman" pitchFamily="18" charset="0"/>
            </a:endParaRPr>
          </a:p>
        </p:txBody>
      </p:sp>
      <p:pic>
        <p:nvPicPr>
          <p:cNvPr id="9220"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60350" y="42863"/>
            <a:ext cx="8615363" cy="947737"/>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685800"/>
            <a:ext cx="8229600" cy="4525963"/>
          </a:xfrm>
        </p:spPr>
        <p:txBody>
          <a:bodyPr>
            <a:normAutofit lnSpcReduction="10000"/>
          </a:bodyPr>
          <a:lstStyle/>
          <a:p>
            <a:r>
              <a:rPr lang="en-US" b="1" dirty="0" smtClean="0"/>
              <a:t>G - </a:t>
            </a:r>
            <a:r>
              <a:rPr lang="en-US" dirty="0" smtClean="0"/>
              <a:t>Personal growth and well-being</a:t>
            </a:r>
          </a:p>
          <a:p>
            <a:r>
              <a:rPr lang="en-US" b="1" dirty="0" smtClean="0"/>
              <a:t>I - </a:t>
            </a:r>
            <a:r>
              <a:rPr lang="en-US" dirty="0" smtClean="0"/>
              <a:t>Increased sense of purpose, such as knowing just how they make a difference.</a:t>
            </a:r>
          </a:p>
          <a:p>
            <a:r>
              <a:rPr lang="en-US" b="1" dirty="0" smtClean="0"/>
              <a:t>V - </a:t>
            </a:r>
            <a:r>
              <a:rPr lang="en-US" dirty="0" smtClean="0"/>
              <a:t>Voice or how volunteers are asked to give their time.</a:t>
            </a:r>
          </a:p>
          <a:p>
            <a:r>
              <a:rPr lang="en-US" b="1" dirty="0" smtClean="0"/>
              <a:t>E - </a:t>
            </a:r>
            <a:r>
              <a:rPr lang="en-US" dirty="0" smtClean="0"/>
              <a:t>Easy to sign up, to get there, to get the job done.</a:t>
            </a:r>
          </a:p>
          <a:p>
            <a:r>
              <a:rPr lang="en-US" b="1" dirty="0" smtClean="0"/>
              <a:t>R - </a:t>
            </a:r>
            <a:r>
              <a:rPr lang="en-US" dirty="0" smtClean="0"/>
              <a:t>Recognition. Being thanked, appreciated, and celebrated.</a:t>
            </a:r>
          </a:p>
          <a:p>
            <a:r>
              <a:rPr lang="en-US" b="1" dirty="0" smtClean="0"/>
              <a:t>S</a:t>
            </a:r>
            <a:r>
              <a:rPr lang="en-US" b="1" dirty="0" smtClean="0"/>
              <a:t> -</a:t>
            </a:r>
            <a:r>
              <a:rPr lang="en-US" b="1" dirty="0" smtClean="0"/>
              <a:t> </a:t>
            </a:r>
            <a:r>
              <a:rPr lang="en-US" dirty="0" smtClean="0"/>
              <a:t>Social </a:t>
            </a:r>
            <a:r>
              <a:rPr lang="en-US" dirty="0" smtClean="0"/>
              <a:t>opportunities like making new friends and working on a team.</a:t>
            </a:r>
          </a:p>
          <a:p>
            <a:endParaRPr lang="sr-Latn-C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Act as though your volunteer is a guest in your home. Show him/her around. Introduce him/her to your staff and other volunteers, have your executive director drop by and say hello and thanks. Don't let your volunteer feel uncomfortable for a minute. Show that your organization is warm, friendly, helpful, and happy to see your volunteers.</a:t>
            </a:r>
          </a:p>
          <a:p>
            <a:r>
              <a:rPr lang="en-US" dirty="0" smtClean="0"/>
              <a:t>Get a jump on that welcoming sense by recruiting volunteers as personally as possible. For instance, people respond more favorably when asked by someone they know, or when they have just donated, or when they are surrounded by others who volunteer. </a:t>
            </a:r>
          </a:p>
          <a:p>
            <a:endParaRPr lang="sr-Latn-CS" dirty="0"/>
          </a:p>
        </p:txBody>
      </p:sp>
      <p:sp>
        <p:nvSpPr>
          <p:cNvPr id="3" name="Title 2"/>
          <p:cNvSpPr>
            <a:spLocks noGrp="1"/>
          </p:cNvSpPr>
          <p:nvPr>
            <p:ph type="title"/>
          </p:nvPr>
        </p:nvSpPr>
        <p:spPr/>
        <p:txBody>
          <a:bodyPr>
            <a:normAutofit fontScale="90000"/>
          </a:bodyPr>
          <a:lstStyle/>
          <a:p>
            <a:r>
              <a:rPr lang="en-US" b="0" dirty="0" smtClean="0"/>
              <a:t>Volunteers want to feel welcomed.</a:t>
            </a:r>
            <a:br>
              <a:rPr lang="en-US" b="0" dirty="0" smtClean="0"/>
            </a:br>
            <a:endParaRPr lang="sr-Latn-C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Even if the task assigned is a simple one, take the time to explain it, demonstrate it, and mentor the volunteer through the first few hours. Provide a buddy, another volunteer who is experienced, to help the new one.</a:t>
            </a:r>
            <a:br>
              <a:rPr lang="en-US" dirty="0" smtClean="0"/>
            </a:br>
            <a:r>
              <a:rPr lang="en-US" dirty="0" smtClean="0"/>
              <a:t/>
            </a:r>
            <a:br>
              <a:rPr lang="en-US" dirty="0" smtClean="0"/>
            </a:br>
            <a:r>
              <a:rPr lang="en-US" dirty="0" smtClean="0"/>
              <a:t>When training a group of volunteers, be sure to use adult learning techniques such as group involvement. Volunteers don't want to be lectured to. They want to participate in the training. Include in your training clear expectations for your volunteers. Let them know what the job entails and the quality measures that you will use to evaluate their work.</a:t>
            </a:r>
            <a:endParaRPr lang="sr-Latn-CS" dirty="0"/>
          </a:p>
        </p:txBody>
      </p:sp>
      <p:sp>
        <p:nvSpPr>
          <p:cNvPr id="3" name="Title 2"/>
          <p:cNvSpPr>
            <a:spLocks noGrp="1"/>
          </p:cNvSpPr>
          <p:nvPr>
            <p:ph type="title"/>
          </p:nvPr>
        </p:nvSpPr>
        <p:spPr/>
        <p:txBody>
          <a:bodyPr>
            <a:normAutofit fontScale="90000"/>
          </a:bodyPr>
          <a:lstStyle/>
          <a:p>
            <a:r>
              <a:rPr lang="sr-Latn-CS" b="0" dirty="0" smtClean="0"/>
              <a:t>Volunteers want good training.</a:t>
            </a:r>
            <a:br>
              <a:rPr lang="sr-Latn-CS" b="0" dirty="0" smtClean="0"/>
            </a:br>
            <a:endParaRPr lang="sr-Latn-C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Most volunteers are willing to roll their sleeves up and do physical labor as long as it is meaningful. But grunt work is out. Do not use volunteers to do the tasks your staff doesn't want to do. Envelope licking, wheelchair pushing, and mindless filing do not appeal to current volunteers.</a:t>
            </a:r>
          </a:p>
          <a:p>
            <a:r>
              <a:rPr lang="en-US" dirty="0" smtClean="0"/>
              <a:t>Think of your volunteers as extra staff who are capable of performing complex tasks that take advantage of their experience and skills. Provide leadership opportunities to those volunteers who are willing and have the time to shoulder more responsibility.</a:t>
            </a:r>
          </a:p>
          <a:p>
            <a:r>
              <a:rPr lang="en-US" dirty="0" smtClean="0"/>
              <a:t>Do you interview each volunteer? That might not be possible for large-scale projects such as a one-day clean-up campaign or when a volunteer signs up to do a remote task online. But if you can, talk to volunteers to see what they are good at and would like to do. They will love you for your interest and for uncovering their passions and expertise.</a:t>
            </a:r>
          </a:p>
          <a:p>
            <a:endParaRPr lang="sr-Latn-CS" dirty="0"/>
          </a:p>
        </p:txBody>
      </p:sp>
      <p:sp>
        <p:nvSpPr>
          <p:cNvPr id="3" name="Title 2"/>
          <p:cNvSpPr>
            <a:spLocks noGrp="1"/>
          </p:cNvSpPr>
          <p:nvPr>
            <p:ph type="title"/>
          </p:nvPr>
        </p:nvSpPr>
        <p:spPr/>
        <p:txBody>
          <a:bodyPr>
            <a:normAutofit fontScale="90000"/>
          </a:bodyPr>
          <a:lstStyle/>
          <a:p>
            <a:r>
              <a:rPr lang="en-US" b="0" dirty="0" err="1" smtClean="0"/>
              <a:t>Volunteeers</a:t>
            </a:r>
            <a:r>
              <a:rPr lang="en-US" b="0" dirty="0" smtClean="0"/>
              <a:t> want to do interesting work.</a:t>
            </a:r>
            <a:br>
              <a:rPr lang="en-US" b="0" dirty="0" smtClean="0"/>
            </a:br>
            <a:endParaRPr lang="sr-Latn-C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Tell your volunteers frequently that they are doing a good job.</a:t>
            </a:r>
          </a:p>
          <a:p>
            <a:r>
              <a:rPr lang="en-US" dirty="0" smtClean="0"/>
              <a:t>Although you will want to come up with some </a:t>
            </a:r>
            <a:r>
              <a:rPr lang="en-US" dirty="0" smtClean="0">
                <a:hlinkClick r:id="rId2"/>
              </a:rPr>
              <a:t>creative ways</a:t>
            </a:r>
            <a:r>
              <a:rPr lang="en-US" dirty="0" smtClean="0"/>
              <a:t> to formally say thanks, don't overlook the power of a simple gesture such as taking a group of volunteers to lunch, giving out gift cards, or mailing a </a:t>
            </a:r>
            <a:r>
              <a:rPr lang="en-US" dirty="0" smtClean="0">
                <a:hlinkClick r:id="rId3"/>
              </a:rPr>
              <a:t>handwritten thank you note</a:t>
            </a:r>
            <a:r>
              <a:rPr lang="en-US" dirty="0" smtClean="0"/>
              <a:t>.</a:t>
            </a:r>
          </a:p>
          <a:p>
            <a:endParaRPr lang="sr-Latn-CS" dirty="0"/>
          </a:p>
        </p:txBody>
      </p:sp>
      <p:sp>
        <p:nvSpPr>
          <p:cNvPr id="3" name="Title 2"/>
          <p:cNvSpPr>
            <a:spLocks noGrp="1"/>
          </p:cNvSpPr>
          <p:nvPr>
            <p:ph type="title"/>
          </p:nvPr>
        </p:nvSpPr>
        <p:spPr/>
        <p:txBody>
          <a:bodyPr>
            <a:normAutofit fontScale="90000"/>
          </a:bodyPr>
          <a:lstStyle/>
          <a:p>
            <a:r>
              <a:rPr lang="en-US" b="0" dirty="0" smtClean="0"/>
              <a:t>Volunteers want to be appreciated.</a:t>
            </a:r>
            <a:br>
              <a:rPr lang="en-US" b="0" dirty="0" smtClean="0"/>
            </a:br>
            <a:endParaRPr lang="sr-Latn-C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330891"/>
          </a:xfrm>
        </p:spPr>
        <p:txBody>
          <a:bodyPr>
            <a:normAutofit fontScale="92500" lnSpcReduction="20000"/>
          </a:bodyPr>
          <a:lstStyle/>
          <a:p>
            <a:r>
              <a:rPr lang="en-US" dirty="0" smtClean="0"/>
              <a:t>Regular communication is motivating for volunteers while the lack of it is one of the chief reasons volunteers become dissatisfied. Volunteers like to have a particular person who looks after them.</a:t>
            </a:r>
          </a:p>
          <a:p>
            <a:r>
              <a:rPr lang="en-US" dirty="0" smtClean="0"/>
              <a:t>If your organization does not have a volunteer coordinator, be sure to assign someone to be the point person for your volunteers. </a:t>
            </a:r>
          </a:p>
          <a:p>
            <a:r>
              <a:rPr lang="en-US" dirty="0" smtClean="0"/>
              <a:t>Be ready to listen to volunteers and respond to concerns immediately. Telephone them, have meetings, invite them to stop by your office, send info via ​</a:t>
            </a:r>
            <a:r>
              <a:rPr lang="en-US" dirty="0" smtClean="0">
                <a:hlinkClick r:id="rId2"/>
              </a:rPr>
              <a:t>social media</a:t>
            </a:r>
            <a:r>
              <a:rPr lang="en-US" dirty="0" smtClean="0"/>
              <a:t>, or email them regular updates or a volunteer newsletter.</a:t>
            </a:r>
            <a:r>
              <a:rPr lang="en-US" dirty="0" smtClean="0"/>
              <a:t>​​​</a:t>
            </a:r>
          </a:p>
          <a:p>
            <a:endParaRPr lang="sr-Latn-CS" dirty="0"/>
          </a:p>
        </p:txBody>
      </p:sp>
      <p:sp>
        <p:nvSpPr>
          <p:cNvPr id="3" name="Title 2"/>
          <p:cNvSpPr>
            <a:spLocks noGrp="1"/>
          </p:cNvSpPr>
          <p:nvPr>
            <p:ph type="title"/>
          </p:nvPr>
        </p:nvSpPr>
        <p:spPr>
          <a:xfrm>
            <a:off x="457200" y="274638"/>
            <a:ext cx="8229600" cy="1858962"/>
          </a:xfrm>
        </p:spPr>
        <p:txBody>
          <a:bodyPr>
            <a:normAutofit fontScale="90000"/>
          </a:bodyPr>
          <a:lstStyle/>
          <a:p>
            <a:r>
              <a:rPr lang="en-US" b="0" dirty="0" smtClean="0"/>
              <a:t>Volunteers want you to communicate with them well and often.</a:t>
            </a:r>
            <a:br>
              <a:rPr lang="en-US" b="0" dirty="0" smtClean="0"/>
            </a:br>
            <a:endParaRPr lang="sr-Latn-C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4026091"/>
          </a:xfrm>
        </p:spPr>
        <p:txBody>
          <a:bodyPr>
            <a:normAutofit lnSpcReduction="10000"/>
          </a:bodyPr>
          <a:lstStyle/>
          <a:p>
            <a:r>
              <a:rPr lang="en-US" dirty="0" smtClean="0"/>
              <a:t>Let your volunteers know how they are making a difference.</a:t>
            </a:r>
          </a:p>
          <a:p>
            <a:r>
              <a:rPr lang="en-US" dirty="0" smtClean="0"/>
              <a:t>Share success stories about your clients and programs. Bring volunteers up-to-date on progress toward your organization's goals. Let them see your work in action through tours, presentations on the issues by your experts, and by inviting them to provide suggestions about how your work can be done even better.</a:t>
            </a:r>
          </a:p>
          <a:p>
            <a:endParaRPr lang="sr-Latn-CS" dirty="0"/>
          </a:p>
        </p:txBody>
      </p:sp>
      <p:sp>
        <p:nvSpPr>
          <p:cNvPr id="3" name="Title 2"/>
          <p:cNvSpPr>
            <a:spLocks noGrp="1"/>
          </p:cNvSpPr>
          <p:nvPr>
            <p:ph type="title"/>
          </p:nvPr>
        </p:nvSpPr>
        <p:spPr>
          <a:xfrm>
            <a:off x="457200" y="274638"/>
            <a:ext cx="8229600" cy="1706562"/>
          </a:xfrm>
        </p:spPr>
        <p:txBody>
          <a:bodyPr>
            <a:normAutofit fontScale="90000"/>
          </a:bodyPr>
          <a:lstStyle/>
          <a:p>
            <a:r>
              <a:rPr lang="en-US" b="0" dirty="0" smtClean="0"/>
              <a:t>Volunteers want to know that they are helping to make the world a better place.</a:t>
            </a:r>
            <a:br>
              <a:rPr lang="en-US" b="0" dirty="0" smtClean="0"/>
            </a:br>
            <a:endParaRPr lang="sr-Latn-C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Volunteering is a great way for many people to socialize, so provide the opportunity to do so. Become a matchmaker for friend making. If you think a couple of volunteers would get along famously, provide that opportunity by assigning them to do a particular job together.</a:t>
            </a:r>
            <a:br>
              <a:rPr lang="en-US" dirty="0" smtClean="0"/>
            </a:br>
            <a:r>
              <a:rPr lang="en-US" dirty="0" smtClean="0"/>
              <a:t/>
            </a:r>
            <a:br>
              <a:rPr lang="en-US" dirty="0" smtClean="0"/>
            </a:br>
            <a:r>
              <a:rPr lang="en-US" dirty="0" smtClean="0"/>
              <a:t>Keep in mind that younger volunteers especially enjoy volunteering as a group, particularly with their work groups. Actively seek out companies that provide </a:t>
            </a:r>
            <a:r>
              <a:rPr lang="en-US" dirty="0" smtClean="0">
                <a:hlinkClick r:id="rId2"/>
              </a:rPr>
              <a:t>employee volunteer programs</a:t>
            </a:r>
            <a:r>
              <a:rPr lang="en-US" dirty="0" smtClean="0"/>
              <a:t> and plan opportunities that work well for them. </a:t>
            </a:r>
            <a:endParaRPr lang="sr-Latn-CS" dirty="0"/>
          </a:p>
        </p:txBody>
      </p:sp>
      <p:sp>
        <p:nvSpPr>
          <p:cNvPr id="3" name="Title 2"/>
          <p:cNvSpPr>
            <a:spLocks noGrp="1"/>
          </p:cNvSpPr>
          <p:nvPr>
            <p:ph type="title"/>
          </p:nvPr>
        </p:nvSpPr>
        <p:spPr>
          <a:xfrm>
            <a:off x="457200" y="274638"/>
            <a:ext cx="8229600" cy="1249362"/>
          </a:xfrm>
        </p:spPr>
        <p:txBody>
          <a:bodyPr>
            <a:normAutofit fontScale="90000"/>
          </a:bodyPr>
          <a:lstStyle/>
          <a:p>
            <a:r>
              <a:rPr lang="en-US" b="0" dirty="0" smtClean="0"/>
              <a:t>Volunteers want to be socially connected.</a:t>
            </a:r>
            <a:br>
              <a:rPr lang="en-US" b="0" dirty="0" smtClean="0"/>
            </a:br>
            <a:endParaRPr lang="sr-Latn-CS" b="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Anyone who is willing to volunteer for an organization is likely to have a healthy curiosity and willingness to try new things. Indeed, many </a:t>
            </a:r>
            <a:r>
              <a:rPr lang="en-US" dirty="0" smtClean="0">
                <a:hlinkClick r:id="rId2"/>
              </a:rPr>
              <a:t>volunteers get involved</a:t>
            </a:r>
            <a:r>
              <a:rPr lang="en-US" dirty="0" smtClean="0"/>
              <a:t> with causes just so they can learn new skills or about interesting topics and issues.</a:t>
            </a:r>
          </a:p>
          <a:p>
            <a:r>
              <a:rPr lang="en-US" dirty="0" smtClean="0"/>
              <a:t>Provide that opportunity. Turning your volunteer job into a mini educational experience will be highly valued by potential volunteers, and will likely result in some </a:t>
            </a:r>
            <a:r>
              <a:rPr lang="en-US" dirty="0" smtClean="0">
                <a:hlinkClick r:id="rId3"/>
              </a:rPr>
              <a:t>great referrals</a:t>
            </a:r>
            <a:r>
              <a:rPr lang="en-US" dirty="0" smtClean="0"/>
              <a:t> as your volunteers tell others about what a great experience they had working with you.</a:t>
            </a:r>
          </a:p>
          <a:p>
            <a:endParaRPr lang="sr-Latn-CS" dirty="0"/>
          </a:p>
        </p:txBody>
      </p:sp>
      <p:sp>
        <p:nvSpPr>
          <p:cNvPr id="3" name="Title 2"/>
          <p:cNvSpPr>
            <a:spLocks noGrp="1"/>
          </p:cNvSpPr>
          <p:nvPr>
            <p:ph type="title"/>
          </p:nvPr>
        </p:nvSpPr>
        <p:spPr>
          <a:xfrm>
            <a:off x="457200" y="274638"/>
            <a:ext cx="8229600" cy="1249362"/>
          </a:xfrm>
        </p:spPr>
        <p:txBody>
          <a:bodyPr>
            <a:normAutofit fontScale="90000"/>
          </a:bodyPr>
          <a:lstStyle/>
          <a:p>
            <a:r>
              <a:rPr lang="en-US" b="0" dirty="0" smtClean="0"/>
              <a:t>Volunteers want to learn something new.</a:t>
            </a:r>
            <a:br>
              <a:rPr lang="en-US" b="0" dirty="0" smtClean="0"/>
            </a:br>
            <a:endParaRPr lang="sr-Latn-C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81000"/>
            <a:ext cx="8229600" cy="4525963"/>
          </a:xfrm>
        </p:spPr>
        <p:txBody>
          <a:bodyPr/>
          <a:lstStyle/>
          <a:p>
            <a:r>
              <a:rPr lang="sr-Latn-RS" dirty="0" smtClean="0"/>
              <a:t>How </a:t>
            </a:r>
            <a:r>
              <a:rPr lang="en-US" dirty="0" smtClean="0"/>
              <a:t>Ml</a:t>
            </a:r>
            <a:r>
              <a:rPr lang="sr-Latn-RS" dirty="0" smtClean="0"/>
              <a:t>a</a:t>
            </a:r>
            <a:r>
              <a:rPr lang="en-US" dirty="0" err="1" smtClean="0"/>
              <a:t>diinfo</a:t>
            </a:r>
            <a:r>
              <a:rPr lang="en-US" dirty="0" smtClean="0"/>
              <a:t> Montenegro motivate </a:t>
            </a:r>
            <a:r>
              <a:rPr lang="en-US" dirty="0" err="1" smtClean="0"/>
              <a:t>volonteers</a:t>
            </a:r>
            <a:r>
              <a:rPr lang="sr-Latn-RS" dirty="0" smtClean="0"/>
              <a:t>:</a:t>
            </a:r>
          </a:p>
          <a:p>
            <a:pPr>
              <a:buNone/>
            </a:pPr>
            <a:r>
              <a:rPr lang="sr-Latn-RS" dirty="0" smtClean="0"/>
              <a:t>	</a:t>
            </a:r>
            <a:r>
              <a:rPr lang="sr-Latn-RS" dirty="0" smtClean="0"/>
              <a:t>- </a:t>
            </a:r>
            <a:r>
              <a:rPr lang="en-US" dirty="0" smtClean="0"/>
              <a:t>barbecue</a:t>
            </a:r>
            <a:r>
              <a:rPr lang="sr-Latn-RS" dirty="0" smtClean="0"/>
              <a:t>;</a:t>
            </a:r>
            <a:endParaRPr lang="sr-Latn-RS" dirty="0" smtClean="0"/>
          </a:p>
          <a:p>
            <a:pPr>
              <a:buNone/>
            </a:pPr>
            <a:r>
              <a:rPr lang="sr-Latn-RS" dirty="0" smtClean="0"/>
              <a:t>	- </a:t>
            </a:r>
            <a:r>
              <a:rPr lang="en-US" dirty="0" smtClean="0"/>
              <a:t>summer</a:t>
            </a:r>
            <a:r>
              <a:rPr lang="sr-Latn-RS" dirty="0" smtClean="0"/>
              <a:t> </a:t>
            </a:r>
            <a:r>
              <a:rPr lang="en-US" dirty="0" smtClean="0"/>
              <a:t>camp</a:t>
            </a:r>
            <a:r>
              <a:rPr lang="sr-Latn-RS" dirty="0" smtClean="0"/>
              <a:t>;</a:t>
            </a:r>
            <a:r>
              <a:rPr lang="en-US" dirty="0" smtClean="0"/>
              <a:t> </a:t>
            </a:r>
            <a:endParaRPr lang="sr-Latn-RS" dirty="0" smtClean="0"/>
          </a:p>
          <a:p>
            <a:pPr>
              <a:buNone/>
            </a:pPr>
            <a:r>
              <a:rPr lang="sr-Latn-RS" dirty="0" smtClean="0"/>
              <a:t>	</a:t>
            </a:r>
            <a:r>
              <a:rPr lang="sr-Latn-RS" dirty="0" smtClean="0"/>
              <a:t>- </a:t>
            </a:r>
            <a:r>
              <a:rPr lang="en-US" dirty="0" smtClean="0"/>
              <a:t>courses</a:t>
            </a:r>
            <a:r>
              <a:rPr lang="sr-Latn-RS" dirty="0" smtClean="0"/>
              <a:t>;</a:t>
            </a:r>
            <a:r>
              <a:rPr lang="en-US" dirty="0" smtClean="0"/>
              <a:t> </a:t>
            </a:r>
            <a:endParaRPr lang="sr-Latn-RS" dirty="0" smtClean="0"/>
          </a:p>
          <a:p>
            <a:pPr>
              <a:buNone/>
            </a:pPr>
            <a:r>
              <a:rPr lang="sr-Latn-RS" dirty="0" smtClean="0"/>
              <a:t>	</a:t>
            </a:r>
            <a:r>
              <a:rPr lang="sr-Latn-RS" dirty="0" smtClean="0"/>
              <a:t>- </a:t>
            </a:r>
            <a:r>
              <a:rPr lang="en-US" dirty="0" smtClean="0"/>
              <a:t>training courses</a:t>
            </a:r>
            <a:r>
              <a:rPr lang="sr-Latn-RS" dirty="0" smtClean="0"/>
              <a:t>;</a:t>
            </a:r>
            <a:r>
              <a:rPr lang="en-US" dirty="0" smtClean="0"/>
              <a:t> </a:t>
            </a:r>
            <a:endParaRPr lang="sr-Latn-RS" dirty="0" smtClean="0"/>
          </a:p>
          <a:p>
            <a:pPr>
              <a:buNone/>
            </a:pPr>
            <a:r>
              <a:rPr lang="sr-Latn-RS" dirty="0" smtClean="0"/>
              <a:t>	</a:t>
            </a:r>
            <a:r>
              <a:rPr lang="sr-Latn-RS" dirty="0" smtClean="0"/>
              <a:t>- </a:t>
            </a:r>
            <a:r>
              <a:rPr lang="en-US" dirty="0" smtClean="0"/>
              <a:t>workshops</a:t>
            </a:r>
            <a:r>
              <a:rPr lang="sr-Latn-RS" dirty="0" smtClean="0"/>
              <a:t>,</a:t>
            </a:r>
            <a:r>
              <a:rPr lang="en-US" dirty="0" smtClean="0"/>
              <a:t> etc</a:t>
            </a:r>
            <a:r>
              <a:rPr lang="sr-Latn-RS" dirty="0" smtClean="0"/>
              <a:t>.</a:t>
            </a:r>
            <a:endParaRPr lang="sr-Latn-C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828800"/>
            <a:ext cx="8229600" cy="4525963"/>
          </a:xfrm>
        </p:spPr>
        <p:txBody>
          <a:bodyPr>
            <a:normAutofit/>
          </a:bodyPr>
          <a:lstStyle/>
          <a:p>
            <a:pPr>
              <a:buNone/>
            </a:pPr>
            <a:r>
              <a:rPr lang="en-US" sz="3600" dirty="0" smtClean="0"/>
              <a:t> Every nonprofit needs volunteers.</a:t>
            </a:r>
          </a:p>
          <a:p>
            <a:pPr>
              <a:buNone/>
            </a:pPr>
            <a:r>
              <a:rPr lang="en-US" sz="3600" dirty="0" smtClean="0"/>
              <a:t> But how to find them and convince them to help?</a:t>
            </a:r>
            <a:endParaRPr lang="sr-Latn-CS"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3810000"/>
            <a:ext cx="7620000" cy="1200329"/>
          </a:xfrm>
          <a:prstGeom prst="rect">
            <a:avLst/>
          </a:prstGeom>
          <a:noFill/>
        </p:spPr>
        <p:txBody>
          <a:bodyPr wrap="square" rtlCol="0">
            <a:spAutoFit/>
          </a:bodyPr>
          <a:lstStyle/>
          <a:p>
            <a:r>
              <a:rPr lang="sr-Latn-RS" sz="7200" dirty="0" smtClean="0"/>
              <a:t>Thank you!</a:t>
            </a:r>
            <a:endParaRPr lang="sr-Latn-CS" sz="7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noFill/>
          </a:ln>
        </p:spPr>
        <p:txBody>
          <a:bodyPr>
            <a:normAutofit/>
          </a:bodyPr>
          <a:lstStyle/>
          <a:p>
            <a:r>
              <a:rPr lang="en-US" dirty="0" smtClean="0"/>
              <a:t>When </a:t>
            </a:r>
            <a:r>
              <a:rPr lang="en-US" dirty="0" smtClean="0"/>
              <a:t>you need a large number of volunteers for a short period, and the qualifications of the task are minimal, you might engage in "warm body recruitment." This involves a broad dissemination of information, including:</a:t>
            </a:r>
            <a:endParaRPr lang="sr-Latn-CS" dirty="0" smtClean="0"/>
          </a:p>
          <a:p>
            <a:pPr lvl="0">
              <a:buNone/>
            </a:pPr>
            <a:r>
              <a:rPr lang="en-US" dirty="0" smtClean="0"/>
              <a:t>	- Distribution </a:t>
            </a:r>
            <a:r>
              <a:rPr lang="en-US" dirty="0" smtClean="0"/>
              <a:t>of brochures</a:t>
            </a:r>
            <a:endParaRPr lang="sr-Latn-CS" dirty="0" smtClean="0"/>
          </a:p>
          <a:p>
            <a:pPr lvl="0">
              <a:buNone/>
            </a:pPr>
            <a:r>
              <a:rPr lang="en-US" dirty="0" smtClean="0"/>
              <a:t>	- Posters</a:t>
            </a:r>
            <a:endParaRPr lang="sr-Latn-CS" dirty="0" smtClean="0"/>
          </a:p>
          <a:p>
            <a:pPr lvl="0">
              <a:buNone/>
            </a:pPr>
            <a:r>
              <a:rPr lang="en-US" dirty="0" smtClean="0"/>
              <a:t>	- Speaking </a:t>
            </a:r>
            <a:r>
              <a:rPr lang="en-US" dirty="0" smtClean="0"/>
              <a:t>to groups</a:t>
            </a:r>
            <a:endParaRPr lang="sr-Latn-CS" dirty="0" smtClean="0"/>
          </a:p>
          <a:p>
            <a:pPr lvl="0">
              <a:buNone/>
            </a:pPr>
            <a:r>
              <a:rPr lang="en-US" dirty="0" smtClean="0"/>
              <a:t>	- Notices </a:t>
            </a:r>
            <a:r>
              <a:rPr lang="en-US" dirty="0" smtClean="0"/>
              <a:t>in appropriate media</a:t>
            </a:r>
            <a:endParaRPr lang="sr-Latn-CS" dirty="0" smtClean="0"/>
          </a:p>
          <a:p>
            <a:endParaRPr lang="sr-Latn-CS" dirty="0"/>
          </a:p>
        </p:txBody>
      </p:sp>
      <p:sp>
        <p:nvSpPr>
          <p:cNvPr id="3" name="Title 2"/>
          <p:cNvSpPr>
            <a:spLocks noGrp="1"/>
          </p:cNvSpPr>
          <p:nvPr>
            <p:ph type="title"/>
          </p:nvPr>
        </p:nvSpPr>
        <p:spPr/>
        <p:txBody>
          <a:bodyPr>
            <a:normAutofit fontScale="90000"/>
          </a:bodyPr>
          <a:lstStyle/>
          <a:p>
            <a:r>
              <a:rPr lang="en-US" dirty="0" smtClean="0"/>
              <a:t>Warm Body Recruitment</a:t>
            </a:r>
            <a:r>
              <a:rPr lang="sr-Latn-CS" dirty="0" smtClean="0"/>
              <a:t/>
            </a:r>
            <a:br>
              <a:rPr lang="sr-Latn-CS" dirty="0" smtClean="0"/>
            </a:br>
            <a:endParaRPr lang="sr-Latn-C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The </a:t>
            </a:r>
            <a:r>
              <a:rPr lang="en-US" dirty="0" smtClean="0"/>
              <a:t>targeted campaign requires a carefully planned approach to a small audience. Use this method when you are trying to recruit volunteers that need to have specific skills or not commonly found characteristics.</a:t>
            </a:r>
            <a:endParaRPr lang="sr-Latn-CS" dirty="0" smtClean="0"/>
          </a:p>
          <a:p>
            <a:r>
              <a:rPr lang="en-US" dirty="0" smtClean="0"/>
              <a:t>A targeted campaign requires, at the outset, that you answer several questions:</a:t>
            </a:r>
            <a:endParaRPr lang="sr-Latn-CS" dirty="0" smtClean="0"/>
          </a:p>
          <a:p>
            <a:pPr lvl="0">
              <a:buNone/>
            </a:pPr>
            <a:r>
              <a:rPr lang="en-US" dirty="0" smtClean="0"/>
              <a:t>	- What </a:t>
            </a:r>
            <a:r>
              <a:rPr lang="en-US" dirty="0" smtClean="0"/>
              <a:t>do we need?</a:t>
            </a:r>
            <a:endParaRPr lang="sr-Latn-CS" dirty="0" smtClean="0"/>
          </a:p>
          <a:p>
            <a:pPr lvl="0">
              <a:buNone/>
            </a:pPr>
            <a:r>
              <a:rPr lang="en-US" dirty="0" smtClean="0"/>
              <a:t>	- Who </a:t>
            </a:r>
            <a:r>
              <a:rPr lang="en-US" dirty="0" smtClean="0"/>
              <a:t>could provide this?</a:t>
            </a:r>
            <a:endParaRPr lang="sr-Latn-CS" dirty="0" smtClean="0"/>
          </a:p>
          <a:p>
            <a:pPr lvl="0">
              <a:buNone/>
            </a:pPr>
            <a:r>
              <a:rPr lang="en-US" dirty="0" smtClean="0"/>
              <a:t>	- How </a:t>
            </a:r>
            <a:r>
              <a:rPr lang="en-US" dirty="0" smtClean="0"/>
              <a:t>can we communicate with them?</a:t>
            </a:r>
            <a:endParaRPr lang="sr-Latn-CS" dirty="0" smtClean="0"/>
          </a:p>
          <a:p>
            <a:pPr lvl="0">
              <a:buNone/>
            </a:pPr>
            <a:r>
              <a:rPr lang="en-US" dirty="0" smtClean="0"/>
              <a:t>	- What </a:t>
            </a:r>
            <a:r>
              <a:rPr lang="en-US" dirty="0" smtClean="0"/>
              <a:t>would motivate them?</a:t>
            </a:r>
            <a:endParaRPr lang="sr-Latn-CS" dirty="0" smtClean="0"/>
          </a:p>
          <a:p>
            <a:pPr>
              <a:buNone/>
            </a:pPr>
            <a:r>
              <a:rPr lang="en-US" dirty="0" smtClean="0"/>
              <a:t>   Working </a:t>
            </a:r>
            <a:r>
              <a:rPr lang="en-US" dirty="0" smtClean="0"/>
              <a:t>through such questions will help you </a:t>
            </a:r>
            <a:r>
              <a:rPr lang="en-US" dirty="0" smtClean="0"/>
              <a:t>identify and </a:t>
            </a:r>
            <a:r>
              <a:rPr lang="en-US" dirty="0" smtClean="0"/>
              <a:t>locate the volunteers that you need. Once you find a source of such volunteers, simply take your recruitment message directly to them.</a:t>
            </a:r>
            <a:endParaRPr lang="sr-Latn-CS" dirty="0" smtClean="0"/>
          </a:p>
          <a:p>
            <a:endParaRPr lang="sr-Latn-CS" dirty="0"/>
          </a:p>
        </p:txBody>
      </p:sp>
      <p:sp>
        <p:nvSpPr>
          <p:cNvPr id="3" name="Title 2"/>
          <p:cNvSpPr>
            <a:spLocks noGrp="1"/>
          </p:cNvSpPr>
          <p:nvPr>
            <p:ph type="title"/>
          </p:nvPr>
        </p:nvSpPr>
        <p:spPr/>
        <p:txBody>
          <a:bodyPr>
            <a:normAutofit fontScale="90000"/>
          </a:bodyPr>
          <a:lstStyle/>
          <a:p>
            <a:r>
              <a:rPr lang="en-US" dirty="0" smtClean="0"/>
              <a:t>Targeted Recruitment</a:t>
            </a:r>
            <a:r>
              <a:rPr lang="sr-Latn-CS" dirty="0" smtClean="0"/>
              <a:t/>
            </a:r>
            <a:br>
              <a:rPr lang="sr-Latn-CS" dirty="0" smtClean="0"/>
            </a:br>
            <a:endParaRPr lang="sr-Latn-C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This </a:t>
            </a:r>
            <a:r>
              <a:rPr lang="en-US" dirty="0" smtClean="0"/>
              <a:t>type of recruitment requires you to identify people who are already in direct or indirect contact with your organization and then to contact them with your recruiting message. These groups include:</a:t>
            </a:r>
            <a:endParaRPr lang="sr-Latn-CS" dirty="0" smtClean="0"/>
          </a:p>
          <a:p>
            <a:pPr lvl="0">
              <a:buNone/>
            </a:pPr>
            <a:r>
              <a:rPr lang="en-US" dirty="0" smtClean="0"/>
              <a:t>	- Your </a:t>
            </a:r>
            <a:r>
              <a:rPr lang="en-US" dirty="0" smtClean="0"/>
              <a:t>clients, their families and relatives.</a:t>
            </a:r>
            <a:endParaRPr lang="sr-Latn-CS" dirty="0" smtClean="0"/>
          </a:p>
          <a:p>
            <a:pPr lvl="0">
              <a:buNone/>
            </a:pPr>
            <a:r>
              <a:rPr lang="en-US" dirty="0" smtClean="0"/>
              <a:t>	- Alumni </a:t>
            </a:r>
            <a:r>
              <a:rPr lang="en-US" dirty="0" smtClean="0"/>
              <a:t>of your program/s.</a:t>
            </a:r>
            <a:endParaRPr lang="sr-Latn-CS" dirty="0" smtClean="0"/>
          </a:p>
          <a:p>
            <a:pPr lvl="0">
              <a:buNone/>
            </a:pPr>
            <a:r>
              <a:rPr lang="en-US" dirty="0" smtClean="0"/>
              <a:t>	- Friends </a:t>
            </a:r>
            <a:r>
              <a:rPr lang="en-US" dirty="0" smtClean="0"/>
              <a:t>of your current volunteers and staff.</a:t>
            </a:r>
            <a:endParaRPr lang="sr-Latn-CS" dirty="0" smtClean="0"/>
          </a:p>
          <a:p>
            <a:pPr lvl="0">
              <a:buNone/>
            </a:pPr>
            <a:r>
              <a:rPr lang="en-US" dirty="0" smtClean="0"/>
              <a:t>	- People </a:t>
            </a:r>
            <a:r>
              <a:rPr lang="en-US" dirty="0" smtClean="0"/>
              <a:t>in your organization's neighborhood.</a:t>
            </a:r>
            <a:endParaRPr lang="sr-Latn-CS" dirty="0" smtClean="0"/>
          </a:p>
          <a:p>
            <a:pPr lvl="0">
              <a:buNone/>
            </a:pPr>
            <a:r>
              <a:rPr lang="en-US" dirty="0" smtClean="0"/>
              <a:t>	- Individuals </a:t>
            </a:r>
            <a:r>
              <a:rPr lang="en-US" dirty="0" smtClean="0"/>
              <a:t>who have been affected by the problem you are attempting to solve.</a:t>
            </a:r>
            <a:endParaRPr lang="sr-Latn-CS" dirty="0" smtClean="0"/>
          </a:p>
          <a:p>
            <a:pPr>
              <a:buNone/>
            </a:pPr>
            <a:r>
              <a:rPr lang="en-US" dirty="0" smtClean="0"/>
              <a:t> </a:t>
            </a:r>
            <a:r>
              <a:rPr lang="en-US" dirty="0" smtClean="0"/>
              <a:t>   Concentric </a:t>
            </a:r>
            <a:r>
              <a:rPr lang="en-US" dirty="0" smtClean="0"/>
              <a:t>Circles recruitment involves people who are already familiar with your agency or the problem you address, or who are connected through friends or staff members. It is more likely that you will succeed in persuading them to volunteer than complete strangers. In sales terms, there is a big difference between a "cold" call to a stranger than a "warm" call to an acquaintance or a friend.</a:t>
            </a:r>
            <a:endParaRPr lang="sr-Latn-CS" dirty="0"/>
          </a:p>
        </p:txBody>
      </p:sp>
      <p:sp>
        <p:nvSpPr>
          <p:cNvPr id="3" name="Title 2"/>
          <p:cNvSpPr>
            <a:spLocks noGrp="1"/>
          </p:cNvSpPr>
          <p:nvPr>
            <p:ph type="title"/>
          </p:nvPr>
        </p:nvSpPr>
        <p:spPr/>
        <p:txBody>
          <a:bodyPr>
            <a:normAutofit fontScale="90000"/>
          </a:bodyPr>
          <a:lstStyle/>
          <a:p>
            <a:r>
              <a:rPr lang="en-US" dirty="0" smtClean="0"/>
              <a:t>Concentric Circles Recruitment</a:t>
            </a:r>
            <a:r>
              <a:rPr lang="sr-Latn-CS" dirty="0" smtClean="0"/>
              <a:t/>
            </a:r>
            <a:br>
              <a:rPr lang="sr-Latn-CS" dirty="0" smtClean="0"/>
            </a:br>
            <a:endParaRPr lang="sr-Latn-C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bg1"/>
          </a:solidFill>
        </p:spPr>
        <p:txBody>
          <a:bodyPr>
            <a:normAutofit fontScale="92500" lnSpcReduction="10000"/>
          </a:bodyPr>
          <a:lstStyle/>
          <a:p>
            <a:r>
              <a:rPr lang="en-US" dirty="0" smtClean="0"/>
              <a:t>No </a:t>
            </a:r>
            <a:r>
              <a:rPr lang="en-US" dirty="0" smtClean="0"/>
              <a:t>matter which recruitment method you use, you must have a compelling message. You need to explain why your agency is </a:t>
            </a:r>
            <a:r>
              <a:rPr lang="en-US" dirty="0" smtClean="0">
                <a:solidFill>
                  <a:srgbClr val="C00000"/>
                </a:solidFill>
                <a:hlinkClick r:id="rId2"/>
              </a:rPr>
              <a:t>worthy of that person's time</a:t>
            </a:r>
            <a:r>
              <a:rPr lang="en-US" dirty="0" smtClean="0"/>
              <a:t>. </a:t>
            </a:r>
            <a:endParaRPr lang="en-US" dirty="0" smtClean="0"/>
          </a:p>
          <a:p>
            <a:r>
              <a:rPr lang="en-US" dirty="0" smtClean="0"/>
              <a:t>Make </a:t>
            </a:r>
            <a:r>
              <a:rPr lang="en-US" dirty="0" smtClean="0"/>
              <a:t>your message short, simple, and direct, communicating the need for the volunteer's service and the good he/she can do. </a:t>
            </a:r>
            <a:endParaRPr lang="sr-Latn-CS" dirty="0" smtClean="0"/>
          </a:p>
          <a:p>
            <a:r>
              <a:rPr lang="en-US" dirty="0" smtClean="0"/>
              <a:t>Stress the needs of the community for the service, but also point out the benefits the volunteer will receive. These include doing good, but there may be skills and valuable experience that the volunteer will </a:t>
            </a:r>
            <a:r>
              <a:rPr lang="en-US" dirty="0" smtClean="0"/>
              <a:t>gain.</a:t>
            </a:r>
            <a:endParaRPr lang="sr-Latn-CS" dirty="0"/>
          </a:p>
        </p:txBody>
      </p:sp>
      <p:sp>
        <p:nvSpPr>
          <p:cNvPr id="3" name="Title 2"/>
          <p:cNvSpPr>
            <a:spLocks noGrp="1"/>
          </p:cNvSpPr>
          <p:nvPr>
            <p:ph type="title"/>
          </p:nvPr>
        </p:nvSpPr>
        <p:spPr/>
        <p:txBody>
          <a:bodyPr>
            <a:normAutofit fontScale="90000"/>
          </a:bodyPr>
          <a:lstStyle/>
          <a:p>
            <a:r>
              <a:rPr lang="en-US" dirty="0" smtClean="0"/>
              <a:t>Your Recruitment Message</a:t>
            </a:r>
            <a:r>
              <a:rPr lang="sr-Latn-CS" dirty="0" smtClean="0"/>
              <a:t/>
            </a:r>
            <a:br>
              <a:rPr lang="sr-Latn-CS" dirty="0" smtClean="0"/>
            </a:br>
            <a:endParaRPr lang="sr-Latn-C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Finally</a:t>
            </a:r>
            <a:r>
              <a:rPr lang="en-US" dirty="0" smtClean="0"/>
              <a:t>, be sure to ask people to volunteer. The most effective way to do this is to have your staff or volunteers ask their friends and acquaintances to volunteer. Be sure to provide them with the information they need to make an effective "ask."</a:t>
            </a:r>
            <a:endParaRPr lang="sr-Latn-CS" dirty="0" smtClean="0"/>
          </a:p>
          <a:p>
            <a:endParaRPr lang="sr-Latn-CS" dirty="0"/>
          </a:p>
        </p:txBody>
      </p:sp>
      <p:sp>
        <p:nvSpPr>
          <p:cNvPr id="3" name="Title 2"/>
          <p:cNvSpPr>
            <a:spLocks noGrp="1"/>
          </p:cNvSpPr>
          <p:nvPr>
            <p:ph type="title"/>
          </p:nvPr>
        </p:nvSpPr>
        <p:spPr/>
        <p:txBody>
          <a:bodyPr>
            <a:normAutofit fontScale="90000"/>
          </a:bodyPr>
          <a:lstStyle/>
          <a:p>
            <a:r>
              <a:rPr lang="en-US" dirty="0" smtClean="0"/>
              <a:t>Asking</a:t>
            </a:r>
            <a:r>
              <a:rPr lang="sr-Latn-CS" dirty="0" smtClean="0"/>
              <a:t/>
            </a:r>
            <a:br>
              <a:rPr lang="sr-Latn-CS" dirty="0" smtClean="0"/>
            </a:br>
            <a:endParaRPr lang="sr-Latn-C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Here are the some of the most widely-used volunteer matching sites:</a:t>
            </a:r>
            <a:endParaRPr lang="sr-Latn-CS" dirty="0" smtClean="0"/>
          </a:p>
          <a:p>
            <a:pPr lvl="0"/>
            <a:r>
              <a:rPr lang="en-US" dirty="0" smtClean="0">
                <a:hlinkClick r:id="rId2"/>
              </a:rPr>
              <a:t>Idealist</a:t>
            </a:r>
            <a:endParaRPr lang="sr-Latn-CS" dirty="0" smtClean="0"/>
          </a:p>
          <a:p>
            <a:pPr lvl="0"/>
            <a:r>
              <a:rPr lang="en-US" dirty="0" smtClean="0">
                <a:hlinkClick r:id="rId3"/>
              </a:rPr>
              <a:t>Network for Good</a:t>
            </a:r>
            <a:endParaRPr lang="sr-Latn-CS" dirty="0" smtClean="0"/>
          </a:p>
          <a:p>
            <a:pPr lvl="0"/>
            <a:r>
              <a:rPr lang="en-US" dirty="0" err="1" smtClean="0">
                <a:hlinkClick r:id="rId4"/>
              </a:rPr>
              <a:t>VolunteerSolutions</a:t>
            </a:r>
            <a:endParaRPr lang="sr-Latn-CS" dirty="0" smtClean="0"/>
          </a:p>
          <a:p>
            <a:pPr lvl="0"/>
            <a:r>
              <a:rPr lang="en-US" dirty="0" err="1" smtClean="0">
                <a:hlinkClick r:id="rId5"/>
              </a:rPr>
              <a:t>VolunteerMatch</a:t>
            </a:r>
            <a:endParaRPr lang="sr-Latn-CS" dirty="0" smtClean="0"/>
          </a:p>
          <a:p>
            <a:pPr lvl="0"/>
            <a:r>
              <a:rPr lang="en-US" dirty="0" smtClean="0">
                <a:hlinkClick r:id="rId6"/>
              </a:rPr>
              <a:t>Points of Light</a:t>
            </a:r>
            <a:endParaRPr lang="sr-Latn-CS" dirty="0" smtClean="0"/>
          </a:p>
          <a:p>
            <a:endParaRPr lang="sr-Latn-CS" dirty="0"/>
          </a:p>
        </p:txBody>
      </p:sp>
      <p:sp>
        <p:nvSpPr>
          <p:cNvPr id="3" name="Title 2"/>
          <p:cNvSpPr>
            <a:spLocks noGrp="1"/>
          </p:cNvSpPr>
          <p:nvPr>
            <p:ph type="title"/>
          </p:nvPr>
        </p:nvSpPr>
        <p:spPr/>
        <p:txBody>
          <a:bodyPr/>
          <a:lstStyle/>
          <a:p>
            <a:r>
              <a:rPr lang="en-US" dirty="0" smtClean="0"/>
              <a:t>Recruiting Volunteers Online</a:t>
            </a:r>
            <a:endParaRPr lang="sr-Latn-C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685800"/>
            <a:ext cx="8229600" cy="4525963"/>
          </a:xfrm>
        </p:spPr>
        <p:txBody>
          <a:bodyPr/>
          <a:lstStyle/>
          <a:p>
            <a:r>
              <a:rPr lang="en-US" dirty="0" smtClean="0"/>
              <a:t>Volunteerism has changed and volunteer expectations have evolved. It's no longer enough to just put out a generic call for volunteers and then treat them all alike once they show up. Volunteers expect to give, in order to get something back.</a:t>
            </a:r>
          </a:p>
          <a:p>
            <a:r>
              <a:rPr lang="sr-Latn-RS" dirty="0" smtClean="0"/>
              <a:t>W</a:t>
            </a:r>
            <a:r>
              <a:rPr lang="en-US" dirty="0" smtClean="0"/>
              <a:t>hat </a:t>
            </a:r>
            <a:r>
              <a:rPr lang="en-US" dirty="0" smtClean="0"/>
              <a:t>volunteers </a:t>
            </a:r>
            <a:r>
              <a:rPr lang="en-US" dirty="0" smtClean="0"/>
              <a:t>want</a:t>
            </a:r>
            <a:r>
              <a:rPr lang="sr-Latn-RS" dirty="0" smtClean="0"/>
              <a:t> </a:t>
            </a:r>
            <a:r>
              <a:rPr lang="en-US" dirty="0" smtClean="0"/>
              <a:t>can </a:t>
            </a:r>
            <a:r>
              <a:rPr lang="en-US" dirty="0" smtClean="0"/>
              <a:t>be summed up with the word GIVERS.</a:t>
            </a:r>
          </a:p>
          <a:p>
            <a:endParaRPr lang="sr-Latn-C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559</TotalTime>
  <Words>1023</Words>
  <Application>Microsoft Office PowerPoint</Application>
  <PresentationFormat>On-screen Show (4:3)</PresentationFormat>
  <Paragraphs>79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Techniques to recruit and motivate volunteers</vt:lpstr>
      <vt:lpstr>Slide 2</vt:lpstr>
      <vt:lpstr>Warm Body Recruitment </vt:lpstr>
      <vt:lpstr>Targeted Recruitment </vt:lpstr>
      <vt:lpstr>Concentric Circles Recruitment </vt:lpstr>
      <vt:lpstr>Your Recruitment Message </vt:lpstr>
      <vt:lpstr>Asking </vt:lpstr>
      <vt:lpstr>Recruiting Volunteers Online</vt:lpstr>
      <vt:lpstr>Slide 9</vt:lpstr>
      <vt:lpstr>Slide 10</vt:lpstr>
      <vt:lpstr>Volunteers want to feel welcomed. </vt:lpstr>
      <vt:lpstr>Volunteers want good training. </vt:lpstr>
      <vt:lpstr>Volunteeers want to do interesting work. </vt:lpstr>
      <vt:lpstr>Volunteers want to be appreciated. </vt:lpstr>
      <vt:lpstr>Volunteers want you to communicate with them well and often. </vt:lpstr>
      <vt:lpstr>Volunteers want to know that they are helping to make the world a better place. </vt:lpstr>
      <vt:lpstr>Volunteers want to be socially connected. </vt:lpstr>
      <vt:lpstr>Volunteers want to learn something new. </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Techniques to recruit and motivate volunteers</dc:title>
  <dc:creator>hajdana tadic</dc:creator>
  <cp:lastModifiedBy>hajdana tadic</cp:lastModifiedBy>
  <cp:revision>11</cp:revision>
  <dcterms:created xsi:type="dcterms:W3CDTF">2018-10-17T22:24:56Z</dcterms:created>
  <dcterms:modified xsi:type="dcterms:W3CDTF">2018-10-18T07:44:26Z</dcterms:modified>
</cp:coreProperties>
</file>